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0"/>
  </p:notesMasterIdLst>
  <p:handoutMasterIdLst>
    <p:handoutMasterId r:id="rId21"/>
  </p:handoutMasterIdLst>
  <p:sldIdLst>
    <p:sldId id="441" r:id="rId5"/>
    <p:sldId id="446" r:id="rId6"/>
    <p:sldId id="258" r:id="rId7"/>
    <p:sldId id="444" r:id="rId8"/>
    <p:sldId id="445" r:id="rId9"/>
    <p:sldId id="442" r:id="rId10"/>
    <p:sldId id="448" r:id="rId11"/>
    <p:sldId id="449" r:id="rId12"/>
    <p:sldId id="450" r:id="rId13"/>
    <p:sldId id="451" r:id="rId14"/>
    <p:sldId id="452" r:id="rId15"/>
    <p:sldId id="453" r:id="rId16"/>
    <p:sldId id="454" r:id="rId17"/>
    <p:sldId id="447" r:id="rId18"/>
    <p:sldId id="26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8" autoAdjust="0"/>
  </p:normalViewPr>
  <p:slideViewPr>
    <p:cSldViewPr snapToGrid="0">
      <p:cViewPr varScale="1">
        <p:scale>
          <a:sx n="81" d="100"/>
          <a:sy n="81" d="100"/>
        </p:scale>
        <p:origin x="754"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4/19/2024</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4/19/2024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15</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4/19/2024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hyperlink" Target="https://pixabay.com/en/time-techno-modern-futuristic-1995537/"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hyperlink" Target="https://www.pexels.com/es-es/foto/texto-cartas-fondo-verde-conclusion-7186207/"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hyperlink" Target="https://www.pngall.com/think-png/download/6611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hyperlink" Target="http://owl.excelsior.edu/writing-process/thesis-sentence/thesis-sentence-common-problem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hyperlink" Target="https://www.pngall.com/aim-p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s://www.pngall.com/solution-png/download/3679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47414" y="-7986"/>
            <a:ext cx="12286827" cy="6975571"/>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496993" y="603955"/>
            <a:ext cx="9198015" cy="4543788"/>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2064389" y="1309568"/>
            <a:ext cx="8063216" cy="801379"/>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599760" y="5283607"/>
            <a:ext cx="1942560" cy="369277"/>
          </a:xfrm>
          <a:prstGeom prst="rect">
            <a:avLst/>
          </a:prstGeom>
          <a:noFill/>
          <a:ln>
            <a:noFill/>
          </a:ln>
        </p:spPr>
        <p:txBody>
          <a:bodyPr spcFirstLastPara="1" wrap="square" lIns="121900" tIns="60933" rIns="121900" bIns="60933" anchor="t" anchorCtr="0">
            <a:spAutoFit/>
          </a:bodyPr>
          <a:lstStyle/>
          <a:p>
            <a:r>
              <a:rPr lang="en-US" sz="1600" b="1" dirty="0">
                <a:solidFill>
                  <a:schemeClr val="bg1">
                    <a:lumMod val="95000"/>
                  </a:schemeClr>
                </a:solidFill>
              </a:rPr>
              <a:t>Student Details </a:t>
            </a:r>
            <a:endParaRPr lang="en-US" sz="1600"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2190431" y="3704169"/>
            <a:ext cx="7811135" cy="1246012"/>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667" b="1" dirty="0">
                <a:solidFill>
                  <a:schemeClr val="bg1">
                    <a:lumMod val="95000"/>
                  </a:schemeClr>
                </a:solidFill>
              </a:rPr>
              <a:t> Detecting Spam Emails</a:t>
            </a:r>
            <a:endParaRPr lang="en-US" sz="2667"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496993" y="5647531"/>
            <a:ext cx="7027599" cy="808106"/>
          </a:xfrm>
          <a:prstGeom prst="rect">
            <a:avLst/>
          </a:prstGeom>
          <a:noFill/>
        </p:spPr>
        <p:txBody>
          <a:bodyPr wrap="square">
            <a:spAutoFit/>
          </a:bodyPr>
          <a:lstStyle/>
          <a:p>
            <a:pPr>
              <a:spcAft>
                <a:spcPts val="267"/>
              </a:spcAft>
            </a:pPr>
            <a:r>
              <a:rPr lang="en-US" sz="1467">
                <a:solidFill>
                  <a:schemeClr val="bg1"/>
                </a:solidFill>
              </a:rPr>
              <a:t>Name                 :  </a:t>
            </a:r>
            <a:r>
              <a:rPr lang="en-US" sz="1467">
                <a:solidFill>
                  <a:schemeClr val="bg1"/>
                </a:solidFill>
                <a:latin typeface="Times New Roman" panose="02020603050405020304" pitchFamily="18" charset="0"/>
                <a:cs typeface="Times New Roman" panose="02020603050405020304" pitchFamily="18" charset="0"/>
              </a:rPr>
              <a:t>J S DEEPANAND</a:t>
            </a:r>
            <a:br>
              <a:rPr lang="en-US" sz="1467">
                <a:solidFill>
                  <a:schemeClr val="bg1"/>
                </a:solidFill>
              </a:rPr>
            </a:br>
            <a:r>
              <a:rPr lang="en-US" sz="1467">
                <a:solidFill>
                  <a:schemeClr val="bg1"/>
                </a:solidFill>
                <a:latin typeface="Arial"/>
                <a:ea typeface="Arial"/>
                <a:cs typeface="Arial"/>
                <a:sym typeface="Arial"/>
              </a:rPr>
              <a:t>NM Id                : </a:t>
            </a:r>
            <a:r>
              <a:rPr lang="en-US" sz="1467">
                <a:solidFill>
                  <a:schemeClr val="bg1"/>
                </a:solidFill>
                <a:latin typeface="Times New Roman" panose="02020603050405020304" pitchFamily="18" charset="0"/>
                <a:ea typeface="Arial"/>
                <a:cs typeface="Times New Roman" panose="02020603050405020304" pitchFamily="18" charset="0"/>
                <a:sym typeface="Arial"/>
              </a:rPr>
              <a:t>au61772111012</a:t>
            </a:r>
            <a:endParaRPr lang="en-US" sz="1467" dirty="0">
              <a:solidFill>
                <a:schemeClr val="bg1"/>
              </a:solidFill>
              <a:latin typeface="Arial"/>
              <a:ea typeface="Arial"/>
              <a:cs typeface="Arial"/>
              <a:sym typeface="Arial"/>
            </a:endParaRPr>
          </a:p>
          <a:p>
            <a:pPr>
              <a:spcAft>
                <a:spcPts val="267"/>
              </a:spcAft>
            </a:pPr>
            <a:r>
              <a:rPr lang="en-US" sz="1467">
                <a:solidFill>
                  <a:schemeClr val="bg1"/>
                </a:solidFill>
              </a:rPr>
              <a:t>College Name     : </a:t>
            </a:r>
            <a:r>
              <a:rPr lang="en-US" sz="1467">
                <a:solidFill>
                  <a:schemeClr val="bg1"/>
                </a:solidFill>
                <a:latin typeface="Times New Roman" panose="02020603050405020304" pitchFamily="18" charset="0"/>
                <a:cs typeface="Times New Roman" panose="02020603050405020304" pitchFamily="18" charset="0"/>
              </a:rPr>
              <a:t>GOVERNMENT COLLEGE OF ENGINEERING, SALEM - 11</a:t>
            </a:r>
            <a:endParaRPr lang="en-US" sz="1467"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496993" y="5593205"/>
            <a:ext cx="6039881" cy="19545"/>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5249614" y="2226804"/>
            <a:ext cx="1924516" cy="139866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pic>
        <p:nvPicPr>
          <p:cNvPr id="4" name="Picture 3">
            <a:extLst>
              <a:ext uri="{FF2B5EF4-FFF2-40B4-BE49-F238E27FC236}">
                <a16:creationId xmlns:a16="http://schemas.microsoft.com/office/drawing/2014/main" id="{4F9DD9FB-3448-6315-9FF3-97DC94FF0847}"/>
              </a:ext>
            </a:extLst>
          </p:cNvPr>
          <p:cNvPicPr>
            <a:picLocks noChangeAspect="1"/>
          </p:cNvPicPr>
          <p:nvPr/>
        </p:nvPicPr>
        <p:blipFill>
          <a:blip r:embed="rId3"/>
          <a:stretch>
            <a:fillRect/>
          </a:stretch>
        </p:blipFill>
        <p:spPr>
          <a:xfrm>
            <a:off x="2423792" y="2818615"/>
            <a:ext cx="7344416" cy="3662314"/>
          </a:xfrm>
          <a:prstGeom prst="rect">
            <a:avLst/>
          </a:prstGeom>
        </p:spPr>
      </p:pic>
      <p:sp>
        <p:nvSpPr>
          <p:cNvPr id="5" name="Google Shape;61;g5fab984687_2_0">
            <a:extLst>
              <a:ext uri="{FF2B5EF4-FFF2-40B4-BE49-F238E27FC236}">
                <a16:creationId xmlns:a16="http://schemas.microsoft.com/office/drawing/2014/main" id="{8D66D476-62A2-1223-50DE-D356C5F99B3C}"/>
              </a:ext>
            </a:extLst>
          </p:cNvPr>
          <p:cNvSpPr txBox="1">
            <a:spLocks/>
          </p:cNvSpPr>
          <p:nvPr/>
        </p:nvSpPr>
        <p:spPr>
          <a:xfrm>
            <a:off x="368304" y="2107171"/>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RESULT</a:t>
            </a:r>
            <a:endParaRPr lang="en-US" sz="1600" b="1" dirty="0">
              <a:solidFill>
                <a:srgbClr val="213163"/>
              </a:solidFill>
            </a:endParaRPr>
          </a:p>
        </p:txBody>
      </p:sp>
    </p:spTree>
    <p:extLst>
      <p:ext uri="{BB962C8B-B14F-4D97-AF65-F5344CB8AC3E}">
        <p14:creationId xmlns:p14="http://schemas.microsoft.com/office/powerpoint/2010/main" val="4291144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sp>
        <p:nvSpPr>
          <p:cNvPr id="3" name="Google Shape;61;g5fab984687_2_0">
            <a:extLst>
              <a:ext uri="{FF2B5EF4-FFF2-40B4-BE49-F238E27FC236}">
                <a16:creationId xmlns:a16="http://schemas.microsoft.com/office/drawing/2014/main" id="{8D66D476-62A2-1223-50DE-D356C5F99B3C}"/>
              </a:ext>
            </a:extLst>
          </p:cNvPr>
          <p:cNvSpPr txBox="1">
            <a:spLocks/>
          </p:cNvSpPr>
          <p:nvPr/>
        </p:nvSpPr>
        <p:spPr>
          <a:xfrm>
            <a:off x="358877" y="1927054"/>
            <a:ext cx="4448791" cy="1742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FUTURE SCOPE</a:t>
            </a:r>
            <a:endParaRPr lang="en-US" sz="1600" b="1" dirty="0">
              <a:solidFill>
                <a:srgbClr val="213163"/>
              </a:solidFill>
            </a:endParaRPr>
          </a:p>
        </p:txBody>
      </p:sp>
      <p:sp>
        <p:nvSpPr>
          <p:cNvPr id="4" name="Google Shape;62;g5fab984687_2_0">
            <a:extLst>
              <a:ext uri="{FF2B5EF4-FFF2-40B4-BE49-F238E27FC236}">
                <a16:creationId xmlns:a16="http://schemas.microsoft.com/office/drawing/2014/main" id="{AE76DA37-EEF4-E854-985B-BBFC06857B90}"/>
              </a:ext>
            </a:extLst>
          </p:cNvPr>
          <p:cNvSpPr txBox="1">
            <a:spLocks/>
          </p:cNvSpPr>
          <p:nvPr/>
        </p:nvSpPr>
        <p:spPr>
          <a:xfrm>
            <a:off x="358877" y="2484658"/>
            <a:ext cx="7738748" cy="350862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lnSpc>
                <a:spcPct val="150000"/>
              </a:lnSpc>
              <a:buFont typeface="+mj-lt"/>
              <a:buAutoNum type="arabicPeriod"/>
            </a:pPr>
            <a:r>
              <a:rPr lang="en-US" sz="1600" b="1" i="0" dirty="0">
                <a:solidFill>
                  <a:schemeClr val="tx1"/>
                </a:solidFill>
                <a:effectLst/>
                <a:latin typeface="Times New Roman" panose="02020603050405020304" pitchFamily="18" charset="0"/>
                <a:cs typeface="Times New Roman" panose="02020603050405020304" pitchFamily="18" charset="0"/>
              </a:rPr>
              <a:t>Advanced Machine Learning Techniques:</a:t>
            </a:r>
            <a:r>
              <a:rPr lang="en-US" sz="1600" b="0" i="0" dirty="0">
                <a:solidFill>
                  <a:schemeClr val="tx1"/>
                </a:solidFill>
                <a:effectLst/>
                <a:latin typeface="Times New Roman" panose="02020603050405020304" pitchFamily="18" charset="0"/>
                <a:cs typeface="Times New Roman" panose="02020603050405020304" pitchFamily="18" charset="0"/>
              </a:rPr>
              <a:t> Explore advanced machine learning techniques such as deep learning, ensemble methods, and natural language processing (NLP) to improve the accuracy and efficiency of spam email detection.</a:t>
            </a:r>
          </a:p>
          <a:p>
            <a:pPr algn="l">
              <a:lnSpc>
                <a:spcPct val="150000"/>
              </a:lnSpc>
              <a:buFont typeface="+mj-lt"/>
              <a:buAutoNum type="arabicPeriod"/>
            </a:pPr>
            <a:r>
              <a:rPr lang="en-US" sz="1600" b="1" i="0" dirty="0">
                <a:solidFill>
                  <a:schemeClr val="tx1"/>
                </a:solidFill>
                <a:effectLst/>
                <a:latin typeface="Times New Roman" panose="02020603050405020304" pitchFamily="18" charset="0"/>
                <a:cs typeface="Times New Roman" panose="02020603050405020304" pitchFamily="18" charset="0"/>
              </a:rPr>
              <a:t>Real-Time Detection:</a:t>
            </a:r>
            <a:r>
              <a:rPr lang="en-US" sz="1600" b="0" i="0" dirty="0">
                <a:solidFill>
                  <a:schemeClr val="tx1"/>
                </a:solidFill>
                <a:effectLst/>
                <a:latin typeface="Times New Roman" panose="02020603050405020304" pitchFamily="18" charset="0"/>
                <a:cs typeface="Times New Roman" panose="02020603050405020304" pitchFamily="18" charset="0"/>
              </a:rPr>
              <a:t> Develop real-time spam detection systems that can quickly identify and filter out spam emails as they are received, providing users with immediate protection.</a:t>
            </a:r>
          </a:p>
          <a:p>
            <a:pPr algn="l">
              <a:lnSpc>
                <a:spcPct val="150000"/>
              </a:lnSpc>
              <a:buFont typeface="+mj-lt"/>
              <a:buAutoNum type="arabicPeriod"/>
            </a:pPr>
            <a:r>
              <a:rPr lang="en-US" sz="1600" b="1" i="0" dirty="0">
                <a:solidFill>
                  <a:schemeClr val="tx1"/>
                </a:solidFill>
                <a:effectLst/>
                <a:latin typeface="Times New Roman" panose="02020603050405020304" pitchFamily="18" charset="0"/>
                <a:cs typeface="Times New Roman" panose="02020603050405020304" pitchFamily="18" charset="0"/>
              </a:rPr>
              <a:t>User Feedback Integration:</a:t>
            </a:r>
            <a:r>
              <a:rPr lang="en-US" sz="1600" b="0" i="0" dirty="0">
                <a:solidFill>
                  <a:schemeClr val="tx1"/>
                </a:solidFill>
                <a:effectLst/>
                <a:latin typeface="Times New Roman" panose="02020603050405020304" pitchFamily="18" charset="0"/>
                <a:cs typeface="Times New Roman" panose="02020603050405020304" pitchFamily="18" charset="0"/>
              </a:rPr>
              <a:t> Incorporate user feedback into the spam detection system to continuously improve its performance and adapt to new spamming techniques.</a:t>
            </a:r>
          </a:p>
          <a:p>
            <a:pPr algn="l">
              <a:lnSpc>
                <a:spcPct val="150000"/>
              </a:lnSpc>
              <a:buFont typeface="+mj-lt"/>
              <a:buAutoNum type="arabicPeriod"/>
            </a:pPr>
            <a:r>
              <a:rPr lang="en-US" sz="1600" b="1" i="0" dirty="0">
                <a:solidFill>
                  <a:schemeClr val="tx1"/>
                </a:solidFill>
                <a:effectLst/>
                <a:latin typeface="Times New Roman" panose="02020603050405020304" pitchFamily="18" charset="0"/>
                <a:cs typeface="Times New Roman" panose="02020603050405020304" pitchFamily="18" charset="0"/>
              </a:rPr>
              <a:t>Multimodal Detection:</a:t>
            </a:r>
            <a:r>
              <a:rPr lang="en-US" sz="1600" b="0" i="0" dirty="0">
                <a:solidFill>
                  <a:schemeClr val="tx1"/>
                </a:solidFill>
                <a:effectLst/>
                <a:latin typeface="Times New Roman" panose="02020603050405020304" pitchFamily="18" charset="0"/>
                <a:cs typeface="Times New Roman" panose="02020603050405020304" pitchFamily="18" charset="0"/>
              </a:rPr>
              <a:t> Combine text-based features with other modalities such as images and metadata to improve the detection of sophisticated spam emails</a:t>
            </a:r>
            <a:r>
              <a:rPr lang="en-US" b="0" i="0" dirty="0">
                <a:solidFill>
                  <a:schemeClr val="tx1"/>
                </a:solidFill>
                <a:effectLst/>
                <a:latin typeface="Söhne"/>
              </a:rPr>
              <a:t>.</a:t>
            </a:r>
          </a:p>
        </p:txBody>
      </p:sp>
      <p:pic>
        <p:nvPicPr>
          <p:cNvPr id="6" name="Picture 5">
            <a:extLst>
              <a:ext uri="{FF2B5EF4-FFF2-40B4-BE49-F238E27FC236}">
                <a16:creationId xmlns:a16="http://schemas.microsoft.com/office/drawing/2014/main" id="{440030B6-764D-03F4-9FE1-F5EC77EB367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741162" y="2101324"/>
            <a:ext cx="2976356" cy="3891957"/>
          </a:xfrm>
          <a:prstGeom prst="rect">
            <a:avLst/>
          </a:prstGeom>
        </p:spPr>
      </p:pic>
    </p:spTree>
    <p:extLst>
      <p:ext uri="{BB962C8B-B14F-4D97-AF65-F5344CB8AC3E}">
        <p14:creationId xmlns:p14="http://schemas.microsoft.com/office/powerpoint/2010/main" val="1512260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4"/>
          <a:stretch>
            <a:fillRect/>
          </a:stretch>
        </p:blipFill>
        <p:spPr>
          <a:xfrm>
            <a:off x="10627019" y="204859"/>
            <a:ext cx="1524132" cy="396274"/>
          </a:xfrm>
          <a:prstGeom prst="rect">
            <a:avLst/>
          </a:prstGeom>
        </p:spPr>
      </p:pic>
      <p:sp>
        <p:nvSpPr>
          <p:cNvPr id="3" name="Google Shape;61;g5fab984687_2_0">
            <a:extLst>
              <a:ext uri="{FF2B5EF4-FFF2-40B4-BE49-F238E27FC236}">
                <a16:creationId xmlns:a16="http://schemas.microsoft.com/office/drawing/2014/main" id="{8D66D476-62A2-1223-50DE-D356C5F99B3C}"/>
              </a:ext>
            </a:extLst>
          </p:cNvPr>
          <p:cNvSpPr txBox="1">
            <a:spLocks/>
          </p:cNvSpPr>
          <p:nvPr/>
        </p:nvSpPr>
        <p:spPr>
          <a:xfrm>
            <a:off x="396585" y="1996449"/>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VIDEO OF THE PROJECT</a:t>
            </a:r>
            <a:endParaRPr lang="en-US" sz="1600" b="1" dirty="0">
              <a:solidFill>
                <a:srgbClr val="213163"/>
              </a:solidFill>
            </a:endParaRPr>
          </a:p>
        </p:txBody>
      </p:sp>
      <p:pic>
        <p:nvPicPr>
          <p:cNvPr id="6" name="20240419103618">
            <a:hlinkClick r:id="" action="ppaction://media"/>
            <a:extLst>
              <a:ext uri="{FF2B5EF4-FFF2-40B4-BE49-F238E27FC236}">
                <a16:creationId xmlns:a16="http://schemas.microsoft.com/office/drawing/2014/main" id="{971E199C-EC3F-8439-0183-AFB551C40C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6202" y="2597171"/>
            <a:ext cx="8739596" cy="3972204"/>
          </a:xfrm>
          <a:prstGeom prst="rect">
            <a:avLst/>
          </a:prstGeom>
        </p:spPr>
      </p:pic>
    </p:spTree>
    <p:extLst>
      <p:ext uri="{BB962C8B-B14F-4D97-AF65-F5344CB8AC3E}">
        <p14:creationId xmlns:p14="http://schemas.microsoft.com/office/powerpoint/2010/main" val="246098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7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grpSp>
        <p:nvGrpSpPr>
          <p:cNvPr id="4" name="Group 3">
            <a:extLst>
              <a:ext uri="{FF2B5EF4-FFF2-40B4-BE49-F238E27FC236}">
                <a16:creationId xmlns:a16="http://schemas.microsoft.com/office/drawing/2014/main" id="{465ACC08-10F8-C633-BE5A-A3F5A16B3B19}"/>
              </a:ext>
            </a:extLst>
          </p:cNvPr>
          <p:cNvGrpSpPr/>
          <p:nvPr/>
        </p:nvGrpSpPr>
        <p:grpSpPr>
          <a:xfrm>
            <a:off x="330599" y="2109571"/>
            <a:ext cx="6060774" cy="3832684"/>
            <a:chOff x="123209" y="573002"/>
            <a:chExt cx="6060774" cy="3832684"/>
          </a:xfrm>
        </p:grpSpPr>
        <p:sp>
          <p:nvSpPr>
            <p:cNvPr id="3"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CONCLUSION</a:t>
              </a:r>
              <a:endParaRPr lang="en-US" sz="1600" dirty="0">
                <a:solidFill>
                  <a:srgbClr val="213163"/>
                </a:solidFill>
              </a:endParaRPr>
            </a:p>
          </p:txBody>
        </p:sp>
        <p:sp>
          <p:nvSpPr>
            <p:cNvPr id="5"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5998246" cy="334447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sz="1600" dirty="0">
                <a:solidFill>
                  <a:schemeClr val="tx1"/>
                </a:solidFill>
                <a:latin typeface="Times New Roman" panose="02020603050405020304" pitchFamily="18" charset="0"/>
                <a:cs typeface="Times New Roman" panose="02020603050405020304" pitchFamily="18" charset="0"/>
              </a:endParaRPr>
            </a:p>
          </p:txBody>
        </p:sp>
      </p:grpSp>
      <p:pic>
        <p:nvPicPr>
          <p:cNvPr id="7" name="Picture 6">
            <a:extLst>
              <a:ext uri="{FF2B5EF4-FFF2-40B4-BE49-F238E27FC236}">
                <a16:creationId xmlns:a16="http://schemas.microsoft.com/office/drawing/2014/main" id="{001F9028-F5A5-5623-CB1E-8DBC8D56345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36757" y="1998231"/>
            <a:ext cx="4374052" cy="4543571"/>
          </a:xfrm>
          <a:prstGeom prst="rect">
            <a:avLst/>
          </a:prstGeom>
        </p:spPr>
      </p:pic>
    </p:spTree>
    <p:extLst>
      <p:ext uri="{BB962C8B-B14F-4D97-AF65-F5344CB8AC3E}">
        <p14:creationId xmlns:p14="http://schemas.microsoft.com/office/powerpoint/2010/main" val="498264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grpSp>
        <p:nvGrpSpPr>
          <p:cNvPr id="6" name="Group 5">
            <a:extLst>
              <a:ext uri="{FF2B5EF4-FFF2-40B4-BE49-F238E27FC236}">
                <a16:creationId xmlns:a16="http://schemas.microsoft.com/office/drawing/2014/main" id="{074B0DCB-96B3-30B0-151D-6829AC17518C}"/>
              </a:ext>
            </a:extLst>
          </p:cNvPr>
          <p:cNvGrpSpPr/>
          <p:nvPr/>
        </p:nvGrpSpPr>
        <p:grpSpPr>
          <a:xfrm>
            <a:off x="370606" y="2233524"/>
            <a:ext cx="8734745" cy="1895017"/>
            <a:chOff x="134935" y="574406"/>
            <a:chExt cx="8734745" cy="1895017"/>
          </a:xfrm>
        </p:grpSpPr>
        <p:sp>
          <p:nvSpPr>
            <p:cNvPr id="7" name="TextBox 6">
              <a:extLst>
                <a:ext uri="{FF2B5EF4-FFF2-40B4-BE49-F238E27FC236}">
                  <a16:creationId xmlns:a16="http://schemas.microsoft.com/office/drawing/2014/main" id="{B6E6F345-B602-EC4B-B8B2-B4CAA1DC1D46}"/>
                </a:ext>
              </a:extLst>
            </p:cNvPr>
            <p:cNvSpPr txBox="1"/>
            <p:nvPr/>
          </p:nvSpPr>
          <p:spPr>
            <a:xfrm>
              <a:off x="134935" y="1340909"/>
              <a:ext cx="8734745" cy="112851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a:solidFill>
                    <a:srgbClr val="0000FF"/>
                  </a:solidFill>
                  <a:effectLst/>
                </a:rPr>
                <a:t>https://www.taskade.com</a:t>
              </a:r>
            </a:p>
            <a:p>
              <a:pPr marL="173736" indent="-173736" algn="l" rtl="0" fontAlgn="base">
                <a:spcAft>
                  <a:spcPts val="800"/>
                </a:spcAft>
                <a:buClr>
                  <a:srgbClr val="213163"/>
                </a:buClr>
                <a:buFont typeface="Arial" panose="020B0604020202020204" pitchFamily="34" charset="0"/>
                <a:buChar char="•"/>
              </a:pPr>
              <a:r>
                <a:rPr lang="en-US">
                  <a:solidFill>
                    <a:srgbClr val="0000FF"/>
                  </a:solidFill>
                </a:rPr>
                <a:t>https://www.geeksforgeeks.org/</a:t>
              </a:r>
              <a:endParaRPr lang="en-US" b="0" i="0" dirty="0">
                <a:solidFill>
                  <a:srgbClr val="0000FF"/>
                </a:solidFill>
                <a:effectLst/>
              </a:endParaRPr>
            </a:p>
          </p:txBody>
        </p:sp>
        <p:sp>
          <p:nvSpPr>
            <p:cNvPr id="9"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grpSp>
    </p:spTree>
    <p:extLst>
      <p:ext uri="{BB962C8B-B14F-4D97-AF65-F5344CB8AC3E}">
        <p14:creationId xmlns:p14="http://schemas.microsoft.com/office/powerpoint/2010/main" val="2733711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sp>
        <p:nvSpPr>
          <p:cNvPr id="61" name="Google Shape;61;g5fab984687_2_0"/>
          <p:cNvSpPr txBox="1">
            <a:spLocks/>
          </p:cNvSpPr>
          <p:nvPr/>
        </p:nvSpPr>
        <p:spPr>
          <a:xfrm>
            <a:off x="370576" y="2016516"/>
            <a:ext cx="4445533" cy="322263"/>
          </a:xfrm>
          <a:prstGeom prst="rect">
            <a:avLst/>
          </a:prstGeom>
          <a:noFill/>
          <a:ln>
            <a:noFill/>
          </a:ln>
        </p:spPr>
        <p:txBody>
          <a:bodyPr spcFirstLastPara="1" vert="horz" wrap="square" lIns="91425" tIns="91425" rIns="91425" bIns="91425"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buSzPts val="2800"/>
            </a:pPr>
            <a:r>
              <a:rPr lang="en-US" sz="1600" b="1">
                <a:solidFill>
                  <a:srgbClr val="213163"/>
                </a:solidFill>
                <a:latin typeface="Arial" panose="020B0604020202020204" pitchFamily="34" charset="0"/>
                <a:cs typeface="Arial" panose="020B0604020202020204" pitchFamily="34" charset="0"/>
              </a:rPr>
              <a:t>Course Outline</a:t>
            </a:r>
            <a:endParaRPr lang="en-US" sz="1600" b="1" dirty="0">
              <a:solidFill>
                <a:srgbClr val="213163"/>
              </a:solidFill>
              <a:latin typeface="Arial" panose="020B0604020202020204" pitchFamily="34" charset="0"/>
              <a:cs typeface="Arial" panose="020B0604020202020204" pitchFamily="34" charset="0"/>
            </a:endParaRPr>
          </a:p>
        </p:txBody>
      </p:sp>
      <p:sp>
        <p:nvSpPr>
          <p:cNvPr id="62" name="Google Shape;62;g5fab984687_2_0"/>
          <p:cNvSpPr txBox="1">
            <a:spLocks/>
          </p:cNvSpPr>
          <p:nvPr/>
        </p:nvSpPr>
        <p:spPr>
          <a:xfrm>
            <a:off x="370576" y="2338779"/>
            <a:ext cx="4594388" cy="4099554"/>
          </a:xfrm>
          <a:prstGeom prst="rect">
            <a:avLst/>
          </a:prstGeom>
          <a:noFill/>
          <a:ln>
            <a:noFill/>
          </a:ln>
        </p:spPr>
        <p:txBody>
          <a:bodyPr spcFirstLastPara="1" vert="horz" wrap="square" lIns="91425" tIns="91425" rIns="91425" bIns="91425" rtlCol="0" anchor="t" anchorCtr="0">
            <a:sp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173736" indent="-173736">
              <a:spcAft>
                <a:spcPts val="800"/>
              </a:spcAft>
              <a:buClr>
                <a:srgbClr val="213163"/>
              </a:buClr>
              <a:buFont typeface="Arial" panose="020B0604020202020204" pitchFamily="34" charset="0"/>
              <a:buChar char="•"/>
            </a:pPr>
            <a:r>
              <a:rPr lang="en-US">
                <a:latin typeface="Times New Roman" panose="02020603050405020304" pitchFamily="18" charset="0"/>
                <a:cs typeface="Times New Roman" panose="02020603050405020304" pitchFamily="18" charset="0"/>
              </a:rPr>
              <a:t>Abstract</a:t>
            </a:r>
          </a:p>
          <a:p>
            <a:pPr marL="173736" indent="-173736">
              <a:spcAft>
                <a:spcPts val="800"/>
              </a:spcAft>
              <a:buClr>
                <a:srgbClr val="213163"/>
              </a:buClr>
              <a:buFont typeface="Arial" panose="020B0604020202020204" pitchFamily="34" charset="0"/>
              <a:buChar char="•"/>
            </a:pPr>
            <a:r>
              <a:rPr lang="en-US">
                <a:latin typeface="Times New Roman" panose="02020603050405020304" pitchFamily="18" charset="0"/>
                <a:cs typeface="Times New Roman" panose="02020603050405020304" pitchFamily="18" charset="0"/>
              </a:rPr>
              <a:t>Problem Statement</a:t>
            </a:r>
          </a:p>
          <a:p>
            <a:pPr marL="173736" indent="-173736">
              <a:spcAft>
                <a:spcPts val="800"/>
              </a:spcAft>
              <a:buClr>
                <a:srgbClr val="213163"/>
              </a:buClr>
              <a:buFont typeface="Arial" panose="020B0604020202020204" pitchFamily="34" charset="0"/>
              <a:buChar char="•"/>
            </a:pPr>
            <a:r>
              <a:rPr lang="en-US">
                <a:latin typeface="Times New Roman" panose="02020603050405020304" pitchFamily="18" charset="0"/>
                <a:cs typeface="Times New Roman" panose="02020603050405020304" pitchFamily="18" charset="0"/>
              </a:rPr>
              <a:t>Aims, Objective &amp; Proposed System/Solution </a:t>
            </a:r>
          </a:p>
          <a:p>
            <a:pPr marL="173736" indent="-173736">
              <a:spcAft>
                <a:spcPts val="800"/>
              </a:spcAft>
              <a:buClr>
                <a:srgbClr val="213163"/>
              </a:buClr>
              <a:buFont typeface="Arial" panose="020B0604020202020204" pitchFamily="34" charset="0"/>
              <a:buChar char="•"/>
            </a:pPr>
            <a:r>
              <a:rPr lang="en-US">
                <a:latin typeface="Times New Roman" panose="02020603050405020304" pitchFamily="18" charset="0"/>
                <a:cs typeface="Times New Roman" panose="02020603050405020304" pitchFamily="18" charset="0"/>
              </a:rPr>
              <a:t>System Deployment Approach</a:t>
            </a:r>
          </a:p>
          <a:p>
            <a:pPr marL="173736" indent="-173736">
              <a:spcAft>
                <a:spcPts val="800"/>
              </a:spcAft>
              <a:buClr>
                <a:srgbClr val="213163"/>
              </a:buClr>
              <a:buFont typeface="Arial" panose="020B0604020202020204" pitchFamily="34" charset="0"/>
              <a:buChar char="•"/>
            </a:pPr>
            <a:r>
              <a:rPr lang="en-US">
                <a:latin typeface="Times New Roman" panose="02020603050405020304" pitchFamily="18" charset="0"/>
                <a:cs typeface="Times New Roman" panose="02020603050405020304" pitchFamily="18" charset="0"/>
              </a:rPr>
              <a:t>Model Development &amp; Algorithm</a:t>
            </a:r>
          </a:p>
          <a:p>
            <a:pPr marL="173736" indent="-173736">
              <a:spcAft>
                <a:spcPts val="800"/>
              </a:spcAft>
              <a:buClr>
                <a:srgbClr val="213163"/>
              </a:buClr>
              <a:buFont typeface="Arial" panose="020B0604020202020204" pitchFamily="34" charset="0"/>
              <a:buChar char="•"/>
            </a:pPr>
            <a:r>
              <a:rPr lang="en-US">
                <a:latin typeface="Times New Roman" panose="02020603050405020304" pitchFamily="18" charset="0"/>
                <a:cs typeface="Times New Roman" panose="02020603050405020304" pitchFamily="18" charset="0"/>
              </a:rPr>
              <a:t>Future Scope</a:t>
            </a:r>
          </a:p>
          <a:p>
            <a:pPr marL="173736" indent="-173736">
              <a:spcAft>
                <a:spcPts val="800"/>
              </a:spcAft>
              <a:buClr>
                <a:srgbClr val="213163"/>
              </a:buClr>
              <a:buFont typeface="Arial" panose="020B0604020202020204" pitchFamily="34" charset="0"/>
              <a:buChar char="•"/>
            </a:pPr>
            <a:r>
              <a:rPr lang="en-US">
                <a:latin typeface="Times New Roman" panose="02020603050405020304" pitchFamily="18" charset="0"/>
                <a:cs typeface="Times New Roman" panose="02020603050405020304" pitchFamily="18" charset="0"/>
              </a:rPr>
              <a:t>Video of the Project</a:t>
            </a:r>
          </a:p>
          <a:p>
            <a:pPr marL="173736" indent="-173736">
              <a:spcAft>
                <a:spcPts val="800"/>
              </a:spcAft>
              <a:buClr>
                <a:srgbClr val="213163"/>
              </a:buClr>
              <a:buFont typeface="Arial" panose="020B0604020202020204" pitchFamily="34" charset="0"/>
              <a:buChar char="•"/>
            </a:pPr>
            <a:r>
              <a:rPr lang="en-US">
                <a:latin typeface="Times New Roman" panose="02020603050405020304" pitchFamily="18" charset="0"/>
                <a:cs typeface="Times New Roman" panose="02020603050405020304" pitchFamily="18" charset="0"/>
              </a:rPr>
              <a:t>Conclusion</a:t>
            </a:r>
          </a:p>
          <a:p>
            <a:pPr marL="173736" indent="-173736">
              <a:spcAft>
                <a:spcPts val="800"/>
              </a:spcAft>
              <a:buClr>
                <a:srgbClr val="213163"/>
              </a:buClr>
              <a:buFont typeface="Arial" panose="020B0604020202020204" pitchFamily="34" charset="0"/>
              <a:buChar char="•"/>
            </a:pPr>
            <a:r>
              <a:rPr lang="en-US">
                <a:latin typeface="Times New Roman" panose="02020603050405020304" pitchFamily="18" charset="0"/>
                <a:cs typeface="Times New Roman" panose="02020603050405020304" pitchFamily="18" charset="0"/>
              </a:rPr>
              <a:t>Reference</a:t>
            </a: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192308A-32BD-ECB9-7C75-38C557209D49}"/>
              </a:ext>
            </a:extLst>
          </p:cNvPr>
          <p:cNvPicPr>
            <a:picLocks noChangeAspect="1"/>
          </p:cNvPicPr>
          <p:nvPr/>
        </p:nvPicPr>
        <p:blipFill>
          <a:blip r:embed="rId3"/>
          <a:stretch>
            <a:fillRect/>
          </a:stretch>
        </p:blipFill>
        <p:spPr>
          <a:xfrm>
            <a:off x="7558021" y="2016516"/>
            <a:ext cx="3831064" cy="4421817"/>
          </a:xfrm>
          <a:prstGeom prst="rect">
            <a:avLst/>
          </a:prstGeom>
        </p:spPr>
      </p:pic>
    </p:spTree>
    <p:extLst>
      <p:ext uri="{BB962C8B-B14F-4D97-AF65-F5344CB8AC3E}">
        <p14:creationId xmlns:p14="http://schemas.microsoft.com/office/powerpoint/2010/main" val="3073985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grpSp>
        <p:nvGrpSpPr>
          <p:cNvPr id="10" name="Group 9">
            <a:extLst>
              <a:ext uri="{FF2B5EF4-FFF2-40B4-BE49-F238E27FC236}">
                <a16:creationId xmlns:a16="http://schemas.microsoft.com/office/drawing/2014/main" id="{EE8B4458-352E-F13E-70EB-FD15D6DB6A19}"/>
              </a:ext>
            </a:extLst>
          </p:cNvPr>
          <p:cNvGrpSpPr/>
          <p:nvPr/>
        </p:nvGrpSpPr>
        <p:grpSpPr>
          <a:xfrm>
            <a:off x="455447" y="2170621"/>
            <a:ext cx="4437065" cy="3624753"/>
            <a:chOff x="134935" y="574406"/>
            <a:chExt cx="4437065" cy="3624753"/>
          </a:xfrm>
        </p:grpSpPr>
        <p:sp>
          <p:nvSpPr>
            <p:cNvPr id="9" name="TextBox 8">
              <a:extLst>
                <a:ext uri="{FF2B5EF4-FFF2-40B4-BE49-F238E27FC236}">
                  <a16:creationId xmlns:a16="http://schemas.microsoft.com/office/drawing/2014/main" id="{B6E6F345-B602-EC4B-B8B2-B4CAA1DC1D46}"/>
                </a:ext>
              </a:extLst>
            </p:cNvPr>
            <p:cNvSpPr txBox="1"/>
            <p:nvPr/>
          </p:nvSpPr>
          <p:spPr>
            <a:xfrm>
              <a:off x="134935" y="1059838"/>
              <a:ext cx="4437065" cy="3139321"/>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Times New Roman" panose="02020603050405020304" pitchFamily="18" charset="0"/>
                  <a:cs typeface="Times New Roman" panose="02020603050405020304" pitchFamily="18" charset="0"/>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p>
          </p:txBody>
        </p:sp>
        <p:sp>
          <p:nvSpPr>
            <p:cNvPr id="12"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latin typeface="Arial" panose="020B0604020202020204" pitchFamily="34" charset="0"/>
                  <a:cs typeface="Arial" panose="020B0604020202020204" pitchFamily="34" charset="0"/>
                </a:rPr>
                <a:t>ABSTRACT</a:t>
              </a:r>
              <a:endParaRPr lang="en-US" sz="1600" b="1" dirty="0">
                <a:solidFill>
                  <a:srgbClr val="213163"/>
                </a:solidFill>
                <a:latin typeface="Arial" panose="020B0604020202020204" pitchFamily="34" charset="0"/>
                <a:cs typeface="Arial" panose="020B0604020202020204" pitchFamily="34" charset="0"/>
              </a:endParaRPr>
            </a:p>
          </p:txBody>
        </p:sp>
      </p:grpSp>
      <p:pic>
        <p:nvPicPr>
          <p:cNvPr id="13" name="Picture 12">
            <a:extLst>
              <a:ext uri="{FF2B5EF4-FFF2-40B4-BE49-F238E27FC236}">
                <a16:creationId xmlns:a16="http://schemas.microsoft.com/office/drawing/2014/main" id="{92CE4BCF-F087-F48C-AEAA-625184789D8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13723" y="2053538"/>
            <a:ext cx="3897086" cy="3897086"/>
          </a:xfrm>
          <a:prstGeom prst="rect">
            <a:avLst/>
          </a:prstGeom>
        </p:spPr>
      </p:pic>
    </p:spTree>
    <p:extLst>
      <p:ext uri="{BB962C8B-B14F-4D97-AF65-F5344CB8AC3E}">
        <p14:creationId xmlns:p14="http://schemas.microsoft.com/office/powerpoint/2010/main" val="497607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grpSp>
        <p:nvGrpSpPr>
          <p:cNvPr id="3" name="Group 2">
            <a:extLst>
              <a:ext uri="{FF2B5EF4-FFF2-40B4-BE49-F238E27FC236}">
                <a16:creationId xmlns:a16="http://schemas.microsoft.com/office/drawing/2014/main" id="{3B399678-CD02-5C06-11B9-FBC568CC4368}"/>
              </a:ext>
            </a:extLst>
          </p:cNvPr>
          <p:cNvGrpSpPr/>
          <p:nvPr/>
        </p:nvGrpSpPr>
        <p:grpSpPr>
          <a:xfrm>
            <a:off x="581193" y="2733813"/>
            <a:ext cx="4437066" cy="1390374"/>
            <a:chOff x="134934" y="623571"/>
            <a:chExt cx="4437066" cy="1390374"/>
          </a:xfrm>
        </p:grpSpPr>
        <p:sp>
          <p:nvSpPr>
            <p:cNvPr id="4" name="TextBox 3">
              <a:extLst>
                <a:ext uri="{FF2B5EF4-FFF2-40B4-BE49-F238E27FC236}">
                  <a16:creationId xmlns:a16="http://schemas.microsoft.com/office/drawing/2014/main" id="{B6E6F345-B602-EC4B-B8B2-B4CAA1DC1D46}"/>
                </a:ext>
              </a:extLst>
            </p:cNvPr>
            <p:cNvSpPr txBox="1"/>
            <p:nvPr/>
          </p:nvSpPr>
          <p:spPr>
            <a:xfrm>
              <a:off x="134935" y="1059838"/>
              <a:ext cx="4437065" cy="954107"/>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4" y="623571"/>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b="1">
                  <a:solidFill>
                    <a:srgbClr val="213163"/>
                  </a:solidFill>
                  <a:latin typeface="+mn-lt"/>
                </a:rPr>
                <a:t>PROBLEM STATEMENT</a:t>
              </a:r>
              <a:endParaRPr lang="en-US" b="1" dirty="0">
                <a:solidFill>
                  <a:srgbClr val="213163"/>
                </a:solidFill>
                <a:latin typeface="+mn-lt"/>
              </a:endParaRPr>
            </a:p>
          </p:txBody>
        </p:sp>
      </p:grpSp>
      <p:pic>
        <p:nvPicPr>
          <p:cNvPr id="6" name="Picture 5">
            <a:extLst>
              <a:ext uri="{FF2B5EF4-FFF2-40B4-BE49-F238E27FC236}">
                <a16:creationId xmlns:a16="http://schemas.microsoft.com/office/drawing/2014/main" id="{D54C9620-F67B-54A1-CAFA-1E8F7141346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894267" y="2307587"/>
            <a:ext cx="5852160" cy="3072384"/>
          </a:xfrm>
          <a:prstGeom prst="rect">
            <a:avLst/>
          </a:prstGeom>
        </p:spPr>
      </p:pic>
    </p:spTree>
    <p:extLst>
      <p:ext uri="{BB962C8B-B14F-4D97-AF65-F5344CB8AC3E}">
        <p14:creationId xmlns:p14="http://schemas.microsoft.com/office/powerpoint/2010/main" val="4214790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grpSp>
        <p:nvGrpSpPr>
          <p:cNvPr id="4" name="Group 3">
            <a:extLst>
              <a:ext uri="{FF2B5EF4-FFF2-40B4-BE49-F238E27FC236}">
                <a16:creationId xmlns:a16="http://schemas.microsoft.com/office/drawing/2014/main" id="{9DF8BCCC-9B1D-51CD-A8D8-52D6A0222E8B}"/>
              </a:ext>
            </a:extLst>
          </p:cNvPr>
          <p:cNvGrpSpPr/>
          <p:nvPr/>
        </p:nvGrpSpPr>
        <p:grpSpPr>
          <a:xfrm>
            <a:off x="581193" y="2816952"/>
            <a:ext cx="5514807" cy="1962760"/>
            <a:chOff x="134935" y="574406"/>
            <a:chExt cx="8589965" cy="196276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1477328"/>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a:solidFill>
                    <a:schemeClr val="tx1"/>
                  </a:solidFill>
                  <a:effectLst/>
                  <a:latin typeface="Times New Roman" panose="02020603050405020304" pitchFamily="18" charset="0"/>
                  <a:cs typeface="Times New Roman" panose="02020603050405020304" pitchFamily="18" charset="0"/>
                </a:rPr>
                <a:t>   This </a:t>
              </a:r>
              <a:r>
                <a:rPr lang="en-US" b="0" i="0" dirty="0">
                  <a:solidFill>
                    <a:schemeClr val="tx1"/>
                  </a:solidFill>
                  <a:effectLst/>
                  <a:latin typeface="Times New Roman" panose="02020603050405020304" pitchFamily="18" charset="0"/>
                  <a:cs typeface="Times New Roman" panose="02020603050405020304" pitchFamily="18" charset="0"/>
                </a:rPr>
                <a:t>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latin typeface="Times New Roman" panose="02020603050405020304" pitchFamily="18" charset="0"/>
                <a:cs typeface="Times New Roman" panose="02020603050405020304" pitchFamily="18" charset="0"/>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7"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latin typeface="Arial" panose="020B0604020202020204" pitchFamily="34" charset="0"/>
                  <a:cs typeface="Arial" panose="020B0604020202020204" pitchFamily="34" charset="0"/>
                </a:rPr>
                <a:t>AIM AND OBJECTIVE</a:t>
              </a:r>
              <a:endParaRPr lang="en-US" sz="1600" b="1" dirty="0">
                <a:solidFill>
                  <a:srgbClr val="213163"/>
                </a:solidFill>
                <a:latin typeface="Arial" panose="020B0604020202020204" pitchFamily="34" charset="0"/>
                <a:cs typeface="Arial" panose="020B0604020202020204" pitchFamily="34" charset="0"/>
              </a:endParaRPr>
            </a:p>
          </p:txBody>
        </p:sp>
      </p:grpSp>
      <p:pic>
        <p:nvPicPr>
          <p:cNvPr id="6" name="Picture 5">
            <a:extLst>
              <a:ext uri="{FF2B5EF4-FFF2-40B4-BE49-F238E27FC236}">
                <a16:creationId xmlns:a16="http://schemas.microsoft.com/office/drawing/2014/main" id="{B6703F37-167D-9F96-82A7-8DAEE4FC2F3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762186" y="2664873"/>
            <a:ext cx="2499365" cy="2752350"/>
          </a:xfrm>
          <a:prstGeom prst="rect">
            <a:avLst/>
          </a:prstGeom>
        </p:spPr>
      </p:pic>
    </p:spTree>
    <p:extLst>
      <p:ext uri="{BB962C8B-B14F-4D97-AF65-F5344CB8AC3E}">
        <p14:creationId xmlns:p14="http://schemas.microsoft.com/office/powerpoint/2010/main" val="3409538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sp>
        <p:nvSpPr>
          <p:cNvPr id="5" name="Google Shape;62;g5fab984687_2_0">
            <a:extLst>
              <a:ext uri="{FF2B5EF4-FFF2-40B4-BE49-F238E27FC236}">
                <a16:creationId xmlns:a16="http://schemas.microsoft.com/office/drawing/2014/main" id="{AE76DA37-EEF4-E854-985B-BBFC06857B90}"/>
              </a:ext>
            </a:extLst>
          </p:cNvPr>
          <p:cNvSpPr txBox="1">
            <a:spLocks/>
          </p:cNvSpPr>
          <p:nvPr/>
        </p:nvSpPr>
        <p:spPr>
          <a:xfrm>
            <a:off x="349451" y="2786316"/>
            <a:ext cx="5149834" cy="324188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sz="1600" dirty="0">
                <a:latin typeface="Times New Roman" panose="02020603050405020304" pitchFamily="18" charset="0"/>
                <a:cs typeface="Times New Roman" panose="02020603050405020304" pitchFamily="18" charset="0"/>
              </a:rPr>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endParaRPr lang="en-US" dirty="0">
              <a:latin typeface="Times New Roman" panose="02020603050405020304" pitchFamily="18" charset="0"/>
              <a:cs typeface="Times New Roman" panose="02020603050405020304" pitchFamily="18" charset="0"/>
            </a:endParaRPr>
          </a:p>
        </p:txBody>
      </p:sp>
      <p:sp>
        <p:nvSpPr>
          <p:cNvPr id="7" name="Google Shape;61;g5fab984687_2_0">
            <a:extLst>
              <a:ext uri="{FF2B5EF4-FFF2-40B4-BE49-F238E27FC236}">
                <a16:creationId xmlns:a16="http://schemas.microsoft.com/office/drawing/2014/main" id="{E116E4CF-F50C-F515-84F3-8075427D564F}"/>
              </a:ext>
            </a:extLst>
          </p:cNvPr>
          <p:cNvSpPr txBox="1">
            <a:spLocks/>
          </p:cNvSpPr>
          <p:nvPr/>
        </p:nvSpPr>
        <p:spPr>
          <a:xfrm>
            <a:off x="349451" y="228853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PROPOSED SOLUTION</a:t>
            </a:r>
            <a:endParaRPr lang="en-US" sz="1600" b="1" dirty="0">
              <a:solidFill>
                <a:srgbClr val="213163"/>
              </a:solidFill>
            </a:endParaRPr>
          </a:p>
        </p:txBody>
      </p:sp>
      <p:pic>
        <p:nvPicPr>
          <p:cNvPr id="11" name="Picture 10">
            <a:extLst>
              <a:ext uri="{FF2B5EF4-FFF2-40B4-BE49-F238E27FC236}">
                <a16:creationId xmlns:a16="http://schemas.microsoft.com/office/drawing/2014/main" id="{AEC7C1FC-88F1-23EB-6A3A-C7C71A7104C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259397" y="2091612"/>
            <a:ext cx="5219436" cy="5143500"/>
          </a:xfrm>
          <a:prstGeom prst="rect">
            <a:avLst/>
          </a:prstGeom>
        </p:spPr>
      </p:pic>
      <p:sp>
        <p:nvSpPr>
          <p:cNvPr id="12" name="TextBox 11">
            <a:extLst>
              <a:ext uri="{FF2B5EF4-FFF2-40B4-BE49-F238E27FC236}">
                <a16:creationId xmlns:a16="http://schemas.microsoft.com/office/drawing/2014/main" id="{34EE5A3F-9C37-B6D4-CA91-0DD5CF187D14}"/>
              </a:ext>
            </a:extLst>
          </p:cNvPr>
          <p:cNvSpPr txBox="1"/>
          <p:nvPr/>
        </p:nvSpPr>
        <p:spPr>
          <a:xfrm>
            <a:off x="6259397" y="7235112"/>
            <a:ext cx="5219436" cy="230832"/>
          </a:xfrm>
          <a:prstGeom prst="rect">
            <a:avLst/>
          </a:prstGeom>
          <a:noFill/>
        </p:spPr>
        <p:txBody>
          <a:bodyPr wrap="square" rtlCol="0">
            <a:spAutoFit/>
          </a:bodyPr>
          <a:lstStyle/>
          <a:p>
            <a:r>
              <a:rPr lang="en-IN" sz="900">
                <a:hlinkClick r:id="rId4" tooltip="https://www.pngall.com/solution-png/download/36794"/>
              </a:rPr>
              <a:t>This Photo</a:t>
            </a:r>
            <a:r>
              <a:rPr lang="en-IN" sz="900"/>
              <a:t> by Unknown Author is licensed under </a:t>
            </a:r>
            <a:r>
              <a:rPr lang="en-IN" sz="900">
                <a:hlinkClick r:id="rId5" tooltip="https://creativecommons.org/licenses/by-nc/3.0/"/>
              </a:rPr>
              <a:t>CC BY-NC</a:t>
            </a:r>
            <a:endParaRPr lang="en-IN" sz="900"/>
          </a:p>
        </p:txBody>
      </p:sp>
    </p:spTree>
    <p:extLst>
      <p:ext uri="{BB962C8B-B14F-4D97-AF65-F5344CB8AC3E}">
        <p14:creationId xmlns:p14="http://schemas.microsoft.com/office/powerpoint/2010/main" val="2363395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3723093" y="2780580"/>
            <a:ext cx="4745813" cy="3347762"/>
          </a:xfrm>
          <a:prstGeom prst="rect">
            <a:avLst/>
          </a:prstGeom>
        </p:spPr>
      </p:pic>
      <p:sp>
        <p:nvSpPr>
          <p:cNvPr id="3" name="Google Shape;61;g5fab984687_2_0">
            <a:extLst>
              <a:ext uri="{FF2B5EF4-FFF2-40B4-BE49-F238E27FC236}">
                <a16:creationId xmlns:a16="http://schemas.microsoft.com/office/drawing/2014/main" id="{8D66D476-62A2-1223-50DE-D356C5F99B3C}"/>
              </a:ext>
            </a:extLst>
          </p:cNvPr>
          <p:cNvSpPr txBox="1">
            <a:spLocks/>
          </p:cNvSpPr>
          <p:nvPr/>
        </p:nvSpPr>
        <p:spPr>
          <a:xfrm>
            <a:off x="321171" y="2088153"/>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SYSTEM DEPLOYMENT APPROACH</a:t>
            </a:r>
            <a:endParaRPr lang="en-US" sz="1600" b="1" dirty="0">
              <a:solidFill>
                <a:srgbClr val="213163"/>
              </a:solidFill>
            </a:endParaRPr>
          </a:p>
        </p:txBody>
      </p:sp>
    </p:spTree>
    <p:extLst>
      <p:ext uri="{BB962C8B-B14F-4D97-AF65-F5344CB8AC3E}">
        <p14:creationId xmlns:p14="http://schemas.microsoft.com/office/powerpoint/2010/main" val="1243625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grpSp>
        <p:nvGrpSpPr>
          <p:cNvPr id="21" name="Group 20">
            <a:extLst>
              <a:ext uri="{FF2B5EF4-FFF2-40B4-BE49-F238E27FC236}">
                <a16:creationId xmlns:a16="http://schemas.microsoft.com/office/drawing/2014/main" id="{00D4394F-1994-B470-F086-CF266AB6935A}"/>
              </a:ext>
            </a:extLst>
          </p:cNvPr>
          <p:cNvGrpSpPr/>
          <p:nvPr/>
        </p:nvGrpSpPr>
        <p:grpSpPr>
          <a:xfrm>
            <a:off x="377732" y="2258898"/>
            <a:ext cx="9369583" cy="3511697"/>
            <a:chOff x="123208" y="571500"/>
            <a:chExt cx="6763365" cy="3511697"/>
          </a:xfrm>
        </p:grpSpPr>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chemeClr val="accent2">
                <a:lumMod val="7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bg1"/>
                  </a:solidFill>
                  <a:latin typeface="Times New Roman" panose="02020603050405020304" pitchFamily="18" charset="0"/>
                  <a:cs typeface="Times New Roman" panose="02020603050405020304" pitchFamily="18" charset="0"/>
                </a:rPr>
                <a:t>Categorized into two classes</a:t>
              </a:r>
            </a:p>
          </p:txBody>
        </p:sp>
        <p:grpSp>
          <p:nvGrpSpPr>
            <p:cNvPr id="20" name="Group 19">
              <a:extLst>
                <a:ext uri="{FF2B5EF4-FFF2-40B4-BE49-F238E27FC236}">
                  <a16:creationId xmlns:a16="http://schemas.microsoft.com/office/drawing/2014/main" id="{A213C6E9-933C-1DF2-9D6F-ED677FC7D8CC}"/>
                </a:ext>
              </a:extLst>
            </p:cNvPr>
            <p:cNvGrpSpPr/>
            <p:nvPr/>
          </p:nvGrpSpPr>
          <p:grpSpPr>
            <a:xfrm>
              <a:off x="123208" y="571500"/>
              <a:ext cx="6763365" cy="3511697"/>
              <a:chOff x="123208" y="571500"/>
              <a:chExt cx="6763365" cy="3511697"/>
            </a:xfrm>
          </p:grpSpPr>
          <p:sp>
            <p:nvSpPr>
              <p:cNvPr id="3"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MODEL DEVELOPMENT &amp; ALGORITHM</a:t>
                </a:r>
                <a:endParaRPr lang="en-US" sz="1600" b="1" dirty="0">
                  <a:solidFill>
                    <a:srgbClr val="213163"/>
                  </a:solidFill>
                </a:endParaRPr>
              </a:p>
            </p:txBody>
          </p:sp>
          <p:sp>
            <p:nvSpPr>
              <p:cNvPr id="4"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latin typeface="Times New Roman" panose="02020603050405020304" pitchFamily="18" charset="0"/>
                    <a:cs typeface="Times New Roman" panose="02020603050405020304" pitchFamily="18" charset="0"/>
                  </a:rPr>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chemeClr val="accent2">
                  <a:lumMod val="7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a:solidFill>
                      <a:schemeClr val="bg1"/>
                    </a:solidFill>
                    <a:latin typeface="Times New Roman" panose="02020603050405020304" pitchFamily="18" charset="0"/>
                    <a:cs typeface="Times New Roman" panose="02020603050405020304" pitchFamily="18" charset="0"/>
                  </a:rPr>
                  <a:t>The dataset contains </a:t>
                </a:r>
                <a:r>
                  <a:rPr lang="en-US" sz="1400" spc="1" dirty="0">
                    <a:solidFill>
                      <a:schemeClr val="bg1"/>
                    </a:solidFill>
                    <a:latin typeface="Times New Roman" panose="02020603050405020304" pitchFamily="18" charset="0"/>
                    <a:cs typeface="Times New Roman" panose="02020603050405020304" pitchFamily="18" charset="0"/>
                  </a:rPr>
                  <a:t>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chemeClr val="accent2">
                  <a:lumMod val="7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bg1"/>
                    </a:solidFill>
                    <a:latin typeface="Times New Roman" panose="02020603050405020304" pitchFamily="18" charset="0"/>
                    <a:cs typeface="Times New Roman" panose="02020603050405020304" pitchFamily="18" charset="0"/>
                  </a:rPr>
                  <a:t>Size of dataset is </a:t>
                </a:r>
                <a:r>
                  <a:rPr lang="en-US" spc="1" dirty="0">
                    <a:solidFill>
                      <a:schemeClr val="bg1"/>
                    </a:solidFill>
                    <a:latin typeface="Times New Roman" panose="02020603050405020304" pitchFamily="18" charset="0"/>
                    <a:cs typeface="Times New Roman" panose="02020603050405020304" pitchFamily="18" charset="0"/>
                  </a:rPr>
                  <a:t>5572 rows</a:t>
                </a:r>
                <a:endParaRPr lang="en-US" sz="1400" spc="1" dirty="0">
                  <a:solidFill>
                    <a:schemeClr val="bg1"/>
                  </a:solidFill>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chemeClr val="accent2">
                  <a:lumMod val="7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bg1"/>
                    </a:solidFill>
                    <a:latin typeface="Times New Roman" panose="02020603050405020304" pitchFamily="18" charset="0"/>
                    <a:cs typeface="Times New Roman" panose="02020603050405020304" pitchFamily="18" charset="0"/>
                  </a:rPr>
                  <a:t>Spam, Ham</a:t>
                </a:r>
              </a:p>
            </p:txBody>
          </p:sp>
          <p:sp>
            <p:nvSpPr>
              <p:cNvPr id="10" name="Rectangle: Rounded Corners 9">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chemeClr val="accent2">
                  <a:lumMod val="7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bg1"/>
                    </a:solidFill>
                    <a:latin typeface="Times New Roman" panose="02020603050405020304" pitchFamily="18" charset="0"/>
                    <a:cs typeface="Times New Roman" panose="02020603050405020304" pitchFamily="18" charset="0"/>
                  </a:rPr>
                  <a:t>Each class has around </a:t>
                </a:r>
                <a:r>
                  <a:rPr lang="en-US" spc="1" dirty="0">
                    <a:solidFill>
                      <a:schemeClr val="bg1"/>
                    </a:solidFill>
                    <a:latin typeface="Times New Roman" panose="02020603050405020304" pitchFamily="18" charset="0"/>
                    <a:cs typeface="Times New Roman" panose="02020603050405020304" pitchFamily="18" charset="0"/>
                  </a:rPr>
                  <a:t>2780 sentences</a:t>
                </a:r>
                <a:endParaRPr lang="en-US" sz="1400" spc="1" dirty="0">
                  <a:solidFill>
                    <a:schemeClr val="bg1"/>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2837427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grpSp>
        <p:nvGrpSpPr>
          <p:cNvPr id="3" name="Group 2">
            <a:extLst>
              <a:ext uri="{FF2B5EF4-FFF2-40B4-BE49-F238E27FC236}">
                <a16:creationId xmlns:a16="http://schemas.microsoft.com/office/drawing/2014/main" id="{5EC443EE-F525-35CE-898D-CAEE0A5B907C}"/>
              </a:ext>
            </a:extLst>
          </p:cNvPr>
          <p:cNvGrpSpPr/>
          <p:nvPr/>
        </p:nvGrpSpPr>
        <p:grpSpPr>
          <a:xfrm>
            <a:off x="660536" y="2147278"/>
            <a:ext cx="7557752" cy="4260224"/>
            <a:chOff x="123208" y="573002"/>
            <a:chExt cx="7557752" cy="4260224"/>
          </a:xfrm>
        </p:grpSpPr>
        <p:sp>
          <p:nvSpPr>
            <p:cNvPr id="4"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MODEL DEVELOPMENT &amp; ALGORITHM</a:t>
              </a:r>
              <a:endParaRPr lang="en-US" sz="1600" b="1" dirty="0">
                <a:solidFill>
                  <a:srgbClr val="213163"/>
                </a:solidFill>
              </a:endParaRP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335473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sz="1600" b="0" i="0" dirty="0">
                  <a:solidFill>
                    <a:schemeClr val="tx1"/>
                  </a:solidFill>
                  <a:effectLst/>
                  <a:latin typeface="Times New Roman" panose="02020603050405020304" pitchFamily="18" charset="0"/>
                  <a:cs typeface="Times New Roman" panose="02020603050405020304" pitchFamily="18" charset="0"/>
                </a:rPr>
                <a:t>Algorithm:</a:t>
              </a:r>
            </a:p>
            <a:p>
              <a:pPr algn="l">
                <a:buFont typeface="+mj-lt"/>
                <a:buAutoNum type="arabicPeriod"/>
              </a:pPr>
              <a:r>
                <a:rPr lang="en-IN" sz="1600" b="1" i="0" dirty="0">
                  <a:solidFill>
                    <a:schemeClr val="tx1"/>
                  </a:solidFill>
                  <a:effectLst/>
                  <a:latin typeface="Times New Roman" panose="02020603050405020304" pitchFamily="18" charset="0"/>
                  <a:cs typeface="Times New Roman" panose="02020603050405020304" pitchFamily="18" charset="0"/>
                </a:rPr>
                <a:t>Input:</a:t>
              </a:r>
              <a:r>
                <a:rPr lang="en-IN" sz="1600" b="0" i="0" dirty="0">
                  <a:solidFill>
                    <a:schemeClr val="tx1"/>
                  </a:solidFill>
                  <a:effectLst/>
                  <a:latin typeface="Times New Roman" panose="02020603050405020304" pitchFamily="18" charset="0"/>
                  <a:cs typeface="Times New Roman" panose="02020603050405020304" pitchFamily="18" charset="0"/>
                </a:rPr>
                <a:t> Email text data</a:t>
              </a:r>
            </a:p>
            <a:p>
              <a:pPr algn="l">
                <a:buFont typeface="+mj-lt"/>
                <a:buAutoNum type="arabicPeriod"/>
              </a:pPr>
              <a:r>
                <a:rPr lang="en-IN" sz="1600" b="1" i="0" dirty="0">
                  <a:solidFill>
                    <a:schemeClr val="tx1"/>
                  </a:solidFill>
                  <a:effectLst/>
                  <a:latin typeface="Times New Roman" panose="02020603050405020304" pitchFamily="18" charset="0"/>
                  <a:cs typeface="Times New Roman" panose="02020603050405020304" pitchFamily="18" charset="0"/>
                </a:rPr>
                <a:t>Output:</a:t>
              </a:r>
              <a:r>
                <a:rPr lang="en-IN" sz="1600" b="0" i="0" dirty="0">
                  <a:solidFill>
                    <a:schemeClr val="tx1"/>
                  </a:solidFill>
                  <a:effectLst/>
                  <a:latin typeface="Times New Roman" panose="02020603050405020304" pitchFamily="18" charset="0"/>
                  <a:cs typeface="Times New Roman" panose="02020603050405020304" pitchFamily="18" charset="0"/>
                </a:rPr>
                <a:t> Spam or non-spam (ham) classification</a:t>
              </a:r>
            </a:p>
            <a:p>
              <a:pPr algn="l"/>
              <a:r>
                <a:rPr lang="en-IN" sz="1600" b="0" i="0" dirty="0">
                  <a:solidFill>
                    <a:schemeClr val="tx1"/>
                  </a:solidFill>
                  <a:effectLst/>
                  <a:latin typeface="Times New Roman" panose="02020603050405020304" pitchFamily="18" charset="0"/>
                  <a:cs typeface="Times New Roman" panose="02020603050405020304" pitchFamily="18" charset="0"/>
                </a:rPr>
                <a:t>Algorithm Steps:</a:t>
              </a:r>
            </a:p>
            <a:p>
              <a:pPr algn="l">
                <a:buFont typeface="Arial" panose="020B0604020202020204" pitchFamily="34" charset="0"/>
                <a:buChar char="•"/>
              </a:pPr>
              <a:r>
                <a:rPr lang="en-IN" sz="1600" b="0" i="0" dirty="0">
                  <a:solidFill>
                    <a:schemeClr val="tx1"/>
                  </a:solidFill>
                  <a:effectLst/>
                  <a:latin typeface="Times New Roman" panose="02020603050405020304" pitchFamily="18" charset="0"/>
                  <a:cs typeface="Times New Roman" panose="02020603050405020304" pitchFamily="18" charset="0"/>
                </a:rPr>
                <a:t>Preprocess the email text data (e.g., remove stop words, tokenize).</a:t>
              </a:r>
            </a:p>
            <a:p>
              <a:pPr algn="l">
                <a:buFont typeface="Arial" panose="020B0604020202020204" pitchFamily="34" charset="0"/>
                <a:buChar char="•"/>
              </a:pPr>
              <a:r>
                <a:rPr lang="en-IN" sz="1600" b="0" i="0" dirty="0">
                  <a:solidFill>
                    <a:schemeClr val="tx1"/>
                  </a:solidFill>
                  <a:effectLst/>
                  <a:latin typeface="Times New Roman" panose="02020603050405020304" pitchFamily="18" charset="0"/>
                  <a:cs typeface="Times New Roman" panose="02020603050405020304" pitchFamily="18" charset="0"/>
                </a:rPr>
                <a:t>Extract features from the pre-processed text data (e.g., TF-IDF, N-grams).</a:t>
              </a:r>
            </a:p>
            <a:p>
              <a:pPr algn="l">
                <a:buFont typeface="Arial" panose="020B0604020202020204" pitchFamily="34" charset="0"/>
                <a:buChar char="•"/>
              </a:pPr>
              <a:r>
                <a:rPr lang="en-IN" sz="1600" b="0" i="0" dirty="0">
                  <a:solidFill>
                    <a:schemeClr val="tx1"/>
                  </a:solidFill>
                  <a:effectLst/>
                  <a:latin typeface="Times New Roman" panose="02020603050405020304" pitchFamily="18" charset="0"/>
                  <a:cs typeface="Times New Roman" panose="02020603050405020304" pitchFamily="18" charset="0"/>
                </a:rPr>
                <a:t>Train a machine learning model on the extracted features (e.g., logistic regression, SVM, naive Bayes).</a:t>
              </a:r>
            </a:p>
            <a:p>
              <a:pPr algn="l">
                <a:buFont typeface="Arial" panose="020B0604020202020204" pitchFamily="34" charset="0"/>
                <a:buChar char="•"/>
              </a:pPr>
              <a:r>
                <a:rPr lang="en-IN" sz="1600" b="0" i="0" dirty="0">
                  <a:solidFill>
                    <a:schemeClr val="tx1"/>
                  </a:solidFill>
                  <a:effectLst/>
                  <a:latin typeface="Times New Roman" panose="02020603050405020304" pitchFamily="18" charset="0"/>
                  <a:cs typeface="Times New Roman" panose="02020603050405020304" pitchFamily="18" charset="0"/>
                </a:rPr>
                <a:t>Evaluate the trained model on a test dataset using metrics such as accuracy, precision, recall, and F1 score.</a:t>
              </a:r>
            </a:p>
            <a:p>
              <a:pPr algn="l">
                <a:buFont typeface="Arial" panose="020B0604020202020204" pitchFamily="34" charset="0"/>
                <a:buChar char="•"/>
              </a:pPr>
              <a:r>
                <a:rPr lang="en-IN" sz="1600" b="0" i="0" dirty="0">
                  <a:solidFill>
                    <a:schemeClr val="tx1"/>
                  </a:solidFill>
                  <a:effectLst/>
                  <a:latin typeface="Times New Roman" panose="02020603050405020304" pitchFamily="18" charset="0"/>
                  <a:cs typeface="Times New Roman" panose="02020603050405020304" pitchFamily="18" charset="0"/>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sz="1600" b="0" i="0" dirty="0">
                  <a:solidFill>
                    <a:schemeClr val="tx1"/>
                  </a:solidFill>
                  <a:effectLst/>
                  <a:latin typeface="Times New Roman" panose="02020603050405020304" pitchFamily="18" charset="0"/>
                  <a:cs typeface="Times New Roman" panose="02020603050405020304" pitchFamily="18" charset="0"/>
                </a:rPr>
                <a:t>Deploy the trained model as a spam detection system for real-world use.</a:t>
              </a:r>
            </a:p>
          </p:txBody>
        </p:sp>
      </p:grpSp>
    </p:spTree>
    <p:extLst>
      <p:ext uri="{BB962C8B-B14F-4D97-AF65-F5344CB8AC3E}">
        <p14:creationId xmlns:p14="http://schemas.microsoft.com/office/powerpoint/2010/main" val="1284234090"/>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91575F-4C21-47C4-8D13-EB9BE66B536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42D3C2F-55A5-48C0-9D5A-95C7FF0389D0}">
  <ds:schemaRefs>
    <ds:schemaRef ds:uri="http://schemas.microsoft.com/sharepoint/v3/contenttype/forms"/>
  </ds:schemaRefs>
</ds:datastoreItem>
</file>

<file path=customXml/itemProps3.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design</Template>
  <TotalTime>140</TotalTime>
  <Words>810</Words>
  <Application>Microsoft Office PowerPoint</Application>
  <PresentationFormat>Widescreen</PresentationFormat>
  <Paragraphs>72</Paragraphs>
  <Slides>15</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Gill Sans MT</vt:lpstr>
      <vt:lpstr>Söhne</vt:lpstr>
      <vt:lpstr>Times New Roman</vt:lpstr>
      <vt:lpstr>Wingdings 2</vt:lpstr>
      <vt:lpstr>Custom</vt:lpstr>
      <vt:lpstr>PowerPoint Presentation</vt:lpstr>
      <vt:lpstr>Spam mail detection</vt:lpstr>
      <vt:lpstr>Spam mail detection</vt:lpstr>
      <vt:lpstr>Spam mail detection</vt:lpstr>
      <vt:lpstr>Spam mail detection</vt:lpstr>
      <vt:lpstr>Spam mail detection</vt:lpstr>
      <vt:lpstr>Spam mail detection</vt:lpstr>
      <vt:lpstr>Spam mail detection</vt:lpstr>
      <vt:lpstr>Spam mail detection</vt:lpstr>
      <vt:lpstr>Spam mail detection</vt:lpstr>
      <vt:lpstr>Spam mail detection</vt:lpstr>
      <vt:lpstr>Spam mail detection</vt:lpstr>
      <vt:lpstr>Spam mail detection</vt:lpstr>
      <vt:lpstr>Spam mail detection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DEEPANAND J S</dc:creator>
  <cp:lastModifiedBy>DEEPANAND J S</cp:lastModifiedBy>
  <cp:revision>3</cp:revision>
  <dcterms:created xsi:type="dcterms:W3CDTF">2024-04-19T05:14:47Z</dcterms:created>
  <dcterms:modified xsi:type="dcterms:W3CDTF">2024-04-19T07:35:07Z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